
<file path=[Content_Types].xml><?xml version="1.0" encoding="utf-8"?>
<Types xmlns="http://schemas.openxmlformats.org/package/2006/content-types"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5" r:id="rId3"/>
    <p:sldId id="258" r:id="rId4"/>
    <p:sldId id="286" r:id="rId5"/>
    <p:sldId id="295" r:id="rId6"/>
    <p:sldId id="287" r:id="rId7"/>
    <p:sldId id="293" r:id="rId8"/>
    <p:sldId id="296" r:id="rId9"/>
    <p:sldId id="289" r:id="rId10"/>
    <p:sldId id="283" r:id="rId11"/>
    <p:sldId id="282" r:id="rId12"/>
    <p:sldId id="290" r:id="rId13"/>
    <p:sldId id="291" r:id="rId14"/>
    <p:sldId id="292" r:id="rId15"/>
    <p:sldId id="297" r:id="rId16"/>
    <p:sldId id="294" r:id="rId17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5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1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89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3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6FE5D-791E-09FE-CD92-7B18BCAD0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9D8B0-7A36-40A6-34F4-F986E36D4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E5507-6A2E-90FE-2826-ABAA3BE8C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CD6A-55EC-C309-C0A7-B08EC7A30F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83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A13F0-6849-24FF-4810-B0F9168E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F1768-CBA4-AD49-B517-511D78E97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1F653-D4C6-8E7C-B7E6-FFB642D13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7C2A2-D49F-334D-2C06-DADFDD2EA5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89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95EF-FBC9-6F8F-1DDA-1C8FDEB4C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844C7-344C-0EB1-67F8-A911AEE33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6EE68-A108-8719-7E32-5EE58D2E2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ED7DD-C512-9EC8-C291-97E8ACE73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B591C-CEB7-BAB2-B841-5E9D44A62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811B0-7B0F-A4D7-5D8F-8962D6998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383BA-0E90-A02A-0A20-E7F184716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7E57E-1927-7B79-5914-967A6C982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5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9406C-E337-6BDB-48AF-356C57C42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072ADD-F486-1218-A589-0DFCC4F51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82FB6-8EE8-BA1A-E6D8-88516C37F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0C6B-E50D-C92D-4FDD-733684416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B797-428B-B820-CC2C-44EBDF9F6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97990-E496-D161-DE2C-2E4320F7C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80CBA-DBDD-A2AF-A351-7F6830CD3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09B73-30D3-0617-9685-3D224D262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4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64743-4508-D396-86A2-E0B68FD95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960FF-6A57-BAE7-C566-8B473CE2C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C595B-D877-D848-0CD8-8895C1E3C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1E9B9-54E8-A3B6-7141-F50418896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36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D46C2-97BC-25F1-14F6-B0059CE2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D04D-6234-1410-DBCA-8F06514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18FE-2C60-4AD3-6CDD-72702555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D308-ECEE-0C8A-A316-BAD301E7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4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D46C2-97BC-25F1-14F6-B0059CE2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D04D-6234-1410-DBCA-8F06514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18FE-2C60-4AD3-6CDD-72702555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D308-ECEE-0C8A-A316-BAD301E7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17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437C9-D499-962B-2EA2-FAAF4075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A45FE1-670D-3A8B-2EFD-7B2482BDD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847D62-D1F3-D8B5-7D2D-99AEC5AD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FCCBF-0EF7-6766-661D-743B2CDF2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161C-0240-2991-24B1-7320E8321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5BE11-625A-74B9-ABF1-D5AECCE3F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003DF-181F-13A3-1844-75E4B7D8E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EBAC5-C27F-B308-4819-AFEEC8215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6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34D7C-3036-0E51-E935-B6FA6CABE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A0ADE-1B14-B392-CDC7-B1C2A9A0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76607-ECC1-C262-5C0E-1E8EAC798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DF72A-544E-3393-DEF0-6A36557F0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6877" y="4025900"/>
            <a:ext cx="10128055" cy="144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0"/>
              </a:lnSpc>
              <a:buNone/>
            </a:pPr>
            <a:r>
              <a:rPr lang="en-US" sz="12600" b="1" dirty="0">
                <a:solidFill>
                  <a:srgbClr val="007AFF">
                    <a:alpha val="100000"/>
                  </a:srgbClr>
                </a:solidFill>
                <a:latin typeface="Montserrat SemiBold" pitchFamily="2" charset="0"/>
                <a:ea typeface="Raleway Bold" pitchFamily="34" charset="-122"/>
                <a:cs typeface="Raleway Bold" pitchFamily="34" charset="-120"/>
              </a:rPr>
              <a:t>RENTPLACE</a:t>
            </a:r>
            <a:endParaRPr lang="en-US" sz="12600" b="1" dirty="0">
              <a:latin typeface="Montserrat SemiBold" pitchFamily="2" charset="0"/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9161" y="1460500"/>
            <a:ext cx="9653206" cy="122555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9802" y="4113825"/>
            <a:ext cx="1397175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6877" y="5870330"/>
            <a:ext cx="1264319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CЕРВИС ДЛЯ ПОИСКА И АРЕНДЫ ЧАСТНОГО ЖИЛЬЯ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56877" y="11673426"/>
            <a:ext cx="935487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ПОДГОТОВИЛА 1 КОМАНДА ГРУППЫ 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FB368C0C-9DBB-3E28-D650-DC917FF40AC1}"/>
              </a:ext>
            </a:extLst>
          </p:cNvPr>
          <p:cNvSpPr/>
          <p:nvPr/>
        </p:nvSpPr>
        <p:spPr>
          <a:xfrm>
            <a:off x="23401828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01</a:t>
            </a:r>
            <a:endParaRPr lang="en-US" sz="36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DE66912-424E-020A-3BAA-819C18D447D7}"/>
              </a:ext>
            </a:extLst>
          </p:cNvPr>
          <p:cNvSpPr/>
          <p:nvPr/>
        </p:nvSpPr>
        <p:spPr>
          <a:xfrm>
            <a:off x="1056877" y="12654724"/>
            <a:ext cx="2461575" cy="66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26.05.2025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9796" y="900255"/>
            <a:ext cx="11887455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АРХИТЕКТУРА СЕРВИСА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0476" y="38100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10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5B2994-34B6-D417-214E-9A093D4C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516" y="2425148"/>
            <a:ext cx="16228013" cy="1039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75818" y="900255"/>
            <a:ext cx="2635412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en-US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CI/CD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0476" y="38100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11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763CFA-7F80-F984-DEF5-FE0D13C3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30" y="2368550"/>
            <a:ext cx="17332588" cy="104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872843-4E46-B455-5E32-FCFA3C2E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A58B51F-C646-7BD6-D15C-AE6B5A359136}"/>
              </a:ext>
            </a:extLst>
          </p:cNvPr>
          <p:cNvSpPr/>
          <p:nvPr/>
        </p:nvSpPr>
        <p:spPr>
          <a:xfrm>
            <a:off x="9060152" y="900255"/>
            <a:ext cx="6266869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АНАЛИТИКА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462CCEC-4B25-ADFA-6E3A-58B8DC6AFEA1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12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DFDF7B-1FB4-7738-C0C9-D045C44E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3" t="1018" r="339" b="671"/>
          <a:stretch>
            <a:fillRect/>
          </a:stretch>
        </p:blipFill>
        <p:spPr>
          <a:xfrm>
            <a:off x="2099732" y="2506133"/>
            <a:ext cx="20184535" cy="99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0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7518B1-1CB9-119C-1FD5-1BC9C4874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C5B06A8-9211-8717-D555-C32B5EACB9A4}"/>
              </a:ext>
            </a:extLst>
          </p:cNvPr>
          <p:cNvSpPr/>
          <p:nvPr/>
        </p:nvSpPr>
        <p:spPr>
          <a:xfrm>
            <a:off x="7705136" y="917188"/>
            <a:ext cx="8976902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ТЕКУЩИЙ СТАТУС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6EBE922-A279-8481-DFA0-7DEA1DC3DDAC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13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A2F6151B-4A93-2DFD-FC56-C7AA01539158}"/>
              </a:ext>
            </a:extLst>
          </p:cNvPr>
          <p:cNvSpPr/>
          <p:nvPr/>
        </p:nvSpPr>
        <p:spPr>
          <a:xfrm>
            <a:off x="2133867" y="3606800"/>
            <a:ext cx="20119315" cy="7874000"/>
          </a:xfrm>
          <a:prstGeom prst="rect">
            <a:avLst/>
          </a:prstGeom>
          <a:noFill/>
          <a:ln/>
        </p:spPr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3C3FFCF5-3CBB-6CB0-A6EB-6A6B5792BB41}"/>
              </a:ext>
            </a:extLst>
          </p:cNvPr>
          <p:cNvSpPr/>
          <p:nvPr/>
        </p:nvSpPr>
        <p:spPr>
          <a:xfrm>
            <a:off x="2133867" y="3606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01C39624-9535-A953-8614-A4934239ABF0}"/>
              </a:ext>
            </a:extLst>
          </p:cNvPr>
          <p:cNvSpPr/>
          <p:nvPr/>
        </p:nvSpPr>
        <p:spPr>
          <a:xfrm>
            <a:off x="3226202" y="3606800"/>
            <a:ext cx="1297899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Интеграция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PWA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в экосистему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Android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32" name="Shape 6">
            <a:extLst>
              <a:ext uri="{FF2B5EF4-FFF2-40B4-BE49-F238E27FC236}">
                <a16:creationId xmlns:a16="http://schemas.microsoft.com/office/drawing/2014/main" id="{B730A023-508A-1AC5-CD50-4803ADD032CC}"/>
              </a:ext>
            </a:extLst>
          </p:cNvPr>
          <p:cNvSpPr/>
          <p:nvPr/>
        </p:nvSpPr>
        <p:spPr>
          <a:xfrm>
            <a:off x="2133867" y="5384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35" name="Shape 9">
            <a:extLst>
              <a:ext uri="{FF2B5EF4-FFF2-40B4-BE49-F238E27FC236}">
                <a16:creationId xmlns:a16="http://schemas.microsoft.com/office/drawing/2014/main" id="{559333D3-AD56-D431-C45B-28478B331A6E}"/>
              </a:ext>
            </a:extLst>
          </p:cNvPr>
          <p:cNvSpPr/>
          <p:nvPr/>
        </p:nvSpPr>
        <p:spPr>
          <a:xfrm>
            <a:off x="3226203" y="5384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36" name="Text 10">
            <a:extLst>
              <a:ext uri="{FF2B5EF4-FFF2-40B4-BE49-F238E27FC236}">
                <a16:creationId xmlns:a16="http://schemas.microsoft.com/office/drawing/2014/main" id="{CE8D0BA7-EF5F-65AC-26F7-7E645D4CF654}"/>
              </a:ext>
            </a:extLst>
          </p:cNvPr>
          <p:cNvSpPr/>
          <p:nvPr/>
        </p:nvSpPr>
        <p:spPr>
          <a:xfrm>
            <a:off x="3226203" y="5384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Продолжение тестирования приложения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37" name="Shape 11">
            <a:extLst>
              <a:ext uri="{FF2B5EF4-FFF2-40B4-BE49-F238E27FC236}">
                <a16:creationId xmlns:a16="http://schemas.microsoft.com/office/drawing/2014/main" id="{07518A65-4F37-1A5C-9EAB-19E816246460}"/>
              </a:ext>
            </a:extLst>
          </p:cNvPr>
          <p:cNvSpPr/>
          <p:nvPr/>
        </p:nvSpPr>
        <p:spPr>
          <a:xfrm>
            <a:off x="2133867" y="7162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40" name="Shape 14">
            <a:extLst>
              <a:ext uri="{FF2B5EF4-FFF2-40B4-BE49-F238E27FC236}">
                <a16:creationId xmlns:a16="http://schemas.microsoft.com/office/drawing/2014/main" id="{4EB27EAC-B73C-38EB-3BB3-EAEBB4B03E60}"/>
              </a:ext>
            </a:extLst>
          </p:cNvPr>
          <p:cNvSpPr/>
          <p:nvPr/>
        </p:nvSpPr>
        <p:spPr>
          <a:xfrm>
            <a:off x="3226203" y="7162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41" name="Text 15">
            <a:extLst>
              <a:ext uri="{FF2B5EF4-FFF2-40B4-BE49-F238E27FC236}">
                <a16:creationId xmlns:a16="http://schemas.microsoft.com/office/drawing/2014/main" id="{F489462C-8032-6512-8505-129086BE4298}"/>
              </a:ext>
            </a:extLst>
          </p:cNvPr>
          <p:cNvSpPr/>
          <p:nvPr/>
        </p:nvSpPr>
        <p:spPr>
          <a:xfrm>
            <a:off x="3226203" y="7162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Доработка документации</a:t>
            </a:r>
            <a:endParaRPr lang="en-US" sz="4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8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E5654-830C-4A8F-063A-823017C05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ADE5B96-9208-5225-E514-A3B7D01AB922}"/>
              </a:ext>
            </a:extLst>
          </p:cNvPr>
          <p:cNvSpPr/>
          <p:nvPr/>
        </p:nvSpPr>
        <p:spPr>
          <a:xfrm>
            <a:off x="4209520" y="917188"/>
            <a:ext cx="15968133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ВКЛАД УЧАСТНИКОВ КОМАНДЫ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AB8C334-2E45-79AA-5E7C-D0ED512ACF36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14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CD019D6-D852-88DE-A4F2-FAAC9D89A696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CB797C9F-B3B1-E3E0-CE89-EDC560E535C3}"/>
              </a:ext>
            </a:extLst>
          </p:cNvPr>
          <p:cNvSpPr/>
          <p:nvPr/>
        </p:nvSpPr>
        <p:spPr>
          <a:xfrm>
            <a:off x="2553018" y="4358760"/>
            <a:ext cx="14700291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Катцын Владимир –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Backend, Deploy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D4C64376-ECBD-08D0-C6EF-BE5FF5C32DD7}"/>
              </a:ext>
            </a:extLst>
          </p:cNvPr>
          <p:cNvSpPr/>
          <p:nvPr/>
        </p:nvSpPr>
        <p:spPr>
          <a:xfrm>
            <a:off x="2553018" y="6605454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Полоцкий Иван –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PWA, Frontend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09AA3569-88E5-A156-B037-E6D62E934EBE}"/>
              </a:ext>
            </a:extLst>
          </p:cNvPr>
          <p:cNvSpPr/>
          <p:nvPr/>
        </p:nvSpPr>
        <p:spPr>
          <a:xfrm>
            <a:off x="2553019" y="8852148"/>
            <a:ext cx="2077979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Исанбаев Илья –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Веб-приложение для администрации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Frontend</a:t>
            </a:r>
            <a:endParaRPr lang="en-US" sz="4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2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DF502-B032-8489-A913-0DF031A5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E1530E-6D9B-4604-E113-D114D595D277}"/>
              </a:ext>
            </a:extLst>
          </p:cNvPr>
          <p:cNvSpPr/>
          <p:nvPr/>
        </p:nvSpPr>
        <p:spPr>
          <a:xfrm>
            <a:off x="4209520" y="917188"/>
            <a:ext cx="15968133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ВКЛАД УЧАСТНИКОВ КОМАНДЫ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0F038C2-1514-3524-B023-0B90689B9388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14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1F389EF-FAB5-51CF-5BAC-3C92242D995D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875BEE70-383B-60AC-E296-91AECE45D03B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4ABAEA25-B542-D2DC-A3F0-94EA74EB7A12}"/>
              </a:ext>
            </a:extLst>
          </p:cNvPr>
          <p:cNvSpPr/>
          <p:nvPr/>
        </p:nvSpPr>
        <p:spPr>
          <a:xfrm>
            <a:off x="2553018" y="4358760"/>
            <a:ext cx="14700291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Беликов Илья – Тестирование приложений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84BD197D-A9C2-50BD-5006-0507C172F295}"/>
              </a:ext>
            </a:extLst>
          </p:cNvPr>
          <p:cNvSpPr/>
          <p:nvPr/>
        </p:nvSpPr>
        <p:spPr>
          <a:xfrm>
            <a:off x="2553018" y="6605454"/>
            <a:ext cx="20392042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Кондратов Владислав – Аналитика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подготовка документации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746A30CC-70EB-524C-AA3B-42D70D523417}"/>
              </a:ext>
            </a:extLst>
          </p:cNvPr>
          <p:cNvSpPr/>
          <p:nvPr/>
        </p:nvSpPr>
        <p:spPr>
          <a:xfrm>
            <a:off x="2553019" y="8852148"/>
            <a:ext cx="2077979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Загороднев Георгий – Организация работы команды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дизайн</a:t>
            </a:r>
            <a:endParaRPr lang="en-US" sz="4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58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0B927-D2AD-FD1D-B5F4-D4F95A53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C5171E-8D2A-D05C-4607-1E6528458814}"/>
              </a:ext>
            </a:extLst>
          </p:cNvPr>
          <p:cNvSpPr/>
          <p:nvPr/>
        </p:nvSpPr>
        <p:spPr>
          <a:xfrm>
            <a:off x="1056877" y="4025900"/>
            <a:ext cx="10128055" cy="144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0"/>
              </a:lnSpc>
              <a:buNone/>
            </a:pPr>
            <a:r>
              <a:rPr lang="en-US" sz="12600" b="1" dirty="0">
                <a:solidFill>
                  <a:srgbClr val="007AFF">
                    <a:alpha val="100000"/>
                  </a:srgbClr>
                </a:solidFill>
                <a:latin typeface="Montserrat SemiBold" pitchFamily="2" charset="0"/>
                <a:ea typeface="Raleway Bold" pitchFamily="34" charset="-122"/>
                <a:cs typeface="Raleway Bold" pitchFamily="34" charset="-120"/>
              </a:rPr>
              <a:t>RENTPLACE</a:t>
            </a:r>
            <a:endParaRPr lang="en-US" sz="12600" b="1" dirty="0">
              <a:latin typeface="Montserrat SemiBold" pitchFamily="2" charset="0"/>
            </a:endParaRPr>
          </a:p>
        </p:txBody>
      </p:sp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6AF84023-67A6-E10F-2657-E43CEE6E1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9802" y="4113825"/>
            <a:ext cx="1397175" cy="11430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DBDDD18-2C7B-CD3E-1896-EC7D76F3718A}"/>
              </a:ext>
            </a:extLst>
          </p:cNvPr>
          <p:cNvSpPr/>
          <p:nvPr/>
        </p:nvSpPr>
        <p:spPr>
          <a:xfrm>
            <a:off x="1056877" y="5870330"/>
            <a:ext cx="1264319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CЕРВИС ДЛЯ ПОИСКА И АРЕНДЫ ЧАСТНОГО ЖИЛЬЯ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5812B02-248A-A39F-8D95-3E77FDB4982D}"/>
              </a:ext>
            </a:extLst>
          </p:cNvPr>
          <p:cNvSpPr/>
          <p:nvPr/>
        </p:nvSpPr>
        <p:spPr>
          <a:xfrm>
            <a:off x="1056877" y="11436364"/>
            <a:ext cx="935487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ПОДГОТОВИЛА 1 КОМАНДА ГРУППЫ 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A31D9ECF-FF62-3C08-6315-C361F460DDBB}"/>
              </a:ext>
            </a:extLst>
          </p:cNvPr>
          <p:cNvSpPr/>
          <p:nvPr/>
        </p:nvSpPr>
        <p:spPr>
          <a:xfrm>
            <a:off x="23401828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15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24EEDCE-DC25-143B-347C-D33D7EBB4D41}"/>
              </a:ext>
            </a:extLst>
          </p:cNvPr>
          <p:cNvSpPr/>
          <p:nvPr/>
        </p:nvSpPr>
        <p:spPr>
          <a:xfrm>
            <a:off x="1056877" y="12417662"/>
            <a:ext cx="2461575" cy="66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26.05.2025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881B34-61FE-0DC2-4176-D7ECBC8E5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936" y="2849216"/>
            <a:ext cx="8017567" cy="80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7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4E39D-B794-66F7-C535-F7C585699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B8739CF-F8B5-0B72-04C7-2C8C91C5D48E}"/>
              </a:ext>
            </a:extLst>
          </p:cNvPr>
          <p:cNvSpPr/>
          <p:nvPr/>
        </p:nvSpPr>
        <p:spPr>
          <a:xfrm>
            <a:off x="8669870" y="934278"/>
            <a:ext cx="5838312" cy="1252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ПРОБЛЕМЫ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C96431E-2726-06A5-D312-95E65CB9461D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2</a:t>
            </a:r>
            <a:endParaRPr lang="en-US" sz="3600" dirty="0">
              <a:latin typeface="Montserrat" pitchFamily="2" charset="0"/>
            </a:endParaRPr>
          </a:p>
        </p:txBody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1F064D85-26DE-6A9A-79ED-6932BC6CF6FF}"/>
              </a:ext>
            </a:extLst>
          </p:cNvPr>
          <p:cNvGrpSpPr/>
          <p:nvPr/>
        </p:nvGrpSpPr>
        <p:grpSpPr>
          <a:xfrm>
            <a:off x="4599996" y="3471334"/>
            <a:ext cx="1089606" cy="904415"/>
            <a:chOff x="0" y="-70361"/>
            <a:chExt cx="286975" cy="23820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26229CB8-2FA6-601F-E4AA-3D94CAC89203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96036985-D14E-6C61-58F3-51FF3CE5EE40}"/>
                </a:ext>
              </a:extLst>
            </p:cNvPr>
            <p:cNvSpPr txBox="1"/>
            <p:nvPr/>
          </p:nvSpPr>
          <p:spPr>
            <a:xfrm>
              <a:off x="62463" y="20202"/>
              <a:ext cx="162049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1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sp>
        <p:nvSpPr>
          <p:cNvPr id="43" name="Text 5">
            <a:extLst>
              <a:ext uri="{FF2B5EF4-FFF2-40B4-BE49-F238E27FC236}">
                <a16:creationId xmlns:a16="http://schemas.microsoft.com/office/drawing/2014/main" id="{9068FBA5-C7F0-4189-A737-19044DA9EC51}"/>
              </a:ext>
            </a:extLst>
          </p:cNvPr>
          <p:cNvSpPr/>
          <p:nvPr/>
        </p:nvSpPr>
        <p:spPr>
          <a:xfrm>
            <a:off x="4599604" y="4770754"/>
            <a:ext cx="6034529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Высокие комиссии и скрытые условия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47" name="Text 5">
            <a:extLst>
              <a:ext uri="{FF2B5EF4-FFF2-40B4-BE49-F238E27FC236}">
                <a16:creationId xmlns:a16="http://schemas.microsoft.com/office/drawing/2014/main" id="{7E8A6788-3253-C157-DF3B-1D1CBEFF922C}"/>
              </a:ext>
            </a:extLst>
          </p:cNvPr>
          <p:cNvSpPr/>
          <p:nvPr/>
        </p:nvSpPr>
        <p:spPr>
          <a:xfrm>
            <a:off x="14173388" y="4770754"/>
            <a:ext cx="6959412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Узкая специализация сервисов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51" name="Text 5">
            <a:extLst>
              <a:ext uri="{FF2B5EF4-FFF2-40B4-BE49-F238E27FC236}">
                <a16:creationId xmlns:a16="http://schemas.microsoft.com/office/drawing/2014/main" id="{578C4D65-D084-0247-5D80-A6C3FE098937}"/>
              </a:ext>
            </a:extLst>
          </p:cNvPr>
          <p:cNvSpPr/>
          <p:nvPr/>
        </p:nvSpPr>
        <p:spPr>
          <a:xfrm>
            <a:off x="4602509" y="9285459"/>
            <a:ext cx="7067462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Разделение функций между приложениями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5CD3A800-6064-9CD1-643D-54D64712003E}"/>
              </a:ext>
            </a:extLst>
          </p:cNvPr>
          <p:cNvSpPr/>
          <p:nvPr/>
        </p:nvSpPr>
        <p:spPr>
          <a:xfrm>
            <a:off x="14173388" y="9273995"/>
            <a:ext cx="7298079" cy="139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Отсутствие </a:t>
            </a:r>
          </a:p>
          <a:p>
            <a:pPr>
              <a:lnSpc>
                <a:spcPts val="5760"/>
              </a:lnSpc>
            </a:pP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AI-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инструментов</a:t>
            </a:r>
            <a:endParaRPr lang="en-US" sz="4800" dirty="0">
              <a:latin typeface="Montserrat" pitchFamily="2" charset="0"/>
            </a:endParaRPr>
          </a:p>
        </p:txBody>
      </p:sp>
      <p:grpSp>
        <p:nvGrpSpPr>
          <p:cNvPr id="56" name="Group 10">
            <a:extLst>
              <a:ext uri="{FF2B5EF4-FFF2-40B4-BE49-F238E27FC236}">
                <a16:creationId xmlns:a16="http://schemas.microsoft.com/office/drawing/2014/main" id="{F4DEA8D1-EC5D-A4C1-20CD-69B1347FDC0C}"/>
              </a:ext>
            </a:extLst>
          </p:cNvPr>
          <p:cNvGrpSpPr/>
          <p:nvPr/>
        </p:nvGrpSpPr>
        <p:grpSpPr>
          <a:xfrm>
            <a:off x="14173388" y="3471333"/>
            <a:ext cx="1089606" cy="904415"/>
            <a:chOff x="0" y="-70361"/>
            <a:chExt cx="286975" cy="238200"/>
          </a:xfrm>
        </p:grpSpPr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308771E7-1D81-433E-0262-0F3E8932564F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36D0E3CA-3FAA-BDC5-8216-D3BBE731983A}"/>
                </a:ext>
              </a:extLst>
            </p:cNvPr>
            <p:cNvSpPr txBox="1"/>
            <p:nvPr/>
          </p:nvSpPr>
          <p:spPr>
            <a:xfrm>
              <a:off x="49019" y="20202"/>
              <a:ext cx="188936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2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59" name="Group 10">
            <a:extLst>
              <a:ext uri="{FF2B5EF4-FFF2-40B4-BE49-F238E27FC236}">
                <a16:creationId xmlns:a16="http://schemas.microsoft.com/office/drawing/2014/main" id="{DEB44E53-8E2F-19A1-8B94-32CE1AC5ED36}"/>
              </a:ext>
            </a:extLst>
          </p:cNvPr>
          <p:cNvGrpSpPr/>
          <p:nvPr/>
        </p:nvGrpSpPr>
        <p:grpSpPr>
          <a:xfrm>
            <a:off x="4602900" y="7986039"/>
            <a:ext cx="1089606" cy="904415"/>
            <a:chOff x="0" y="-70361"/>
            <a:chExt cx="286975" cy="238200"/>
          </a:xfrm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8F0D8848-E5AA-1357-00E9-5A54AC5F47EF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A73A6C0B-51DF-93D1-6CE6-E952BAD5F97F}"/>
                </a:ext>
              </a:extLst>
            </p:cNvPr>
            <p:cNvSpPr txBox="1"/>
            <p:nvPr/>
          </p:nvSpPr>
          <p:spPr>
            <a:xfrm>
              <a:off x="46841" y="19844"/>
              <a:ext cx="193293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3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65" name="Group 10">
            <a:extLst>
              <a:ext uri="{FF2B5EF4-FFF2-40B4-BE49-F238E27FC236}">
                <a16:creationId xmlns:a16="http://schemas.microsoft.com/office/drawing/2014/main" id="{D36CF03F-A671-5E63-147A-EF18DFFDCAC6}"/>
              </a:ext>
            </a:extLst>
          </p:cNvPr>
          <p:cNvGrpSpPr/>
          <p:nvPr/>
        </p:nvGrpSpPr>
        <p:grpSpPr>
          <a:xfrm>
            <a:off x="14173386" y="7974574"/>
            <a:ext cx="1089606" cy="904415"/>
            <a:chOff x="0" y="-70361"/>
            <a:chExt cx="286975" cy="238200"/>
          </a:xfrm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74E17C7A-BC0D-003E-004F-3274FA2EF7FE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67" name="TextBox 12">
              <a:extLst>
                <a:ext uri="{FF2B5EF4-FFF2-40B4-BE49-F238E27FC236}">
                  <a16:creationId xmlns:a16="http://schemas.microsoft.com/office/drawing/2014/main" id="{67C0F15A-967E-F74C-AC19-6CAD8ADED121}"/>
                </a:ext>
              </a:extLst>
            </p:cNvPr>
            <p:cNvSpPr txBox="1"/>
            <p:nvPr/>
          </p:nvSpPr>
          <p:spPr>
            <a:xfrm>
              <a:off x="31232" y="19844"/>
              <a:ext cx="224512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4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93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2469" y="914400"/>
            <a:ext cx="13322109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ПРЕДЛАГАЕМОЕ РЕШЕНИЕ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133867" y="3606800"/>
            <a:ext cx="20119315" cy="787400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2133867" y="3606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2133867" y="3606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057657" y="3644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3226203" y="3606800"/>
            <a:ext cx="2058206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Функции для арендаторов и арендодателей в одном приложении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133867" y="5384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9" name="Shape 7"/>
          <p:cNvSpPr/>
          <p:nvPr/>
        </p:nvSpPr>
        <p:spPr>
          <a:xfrm>
            <a:off x="2133867" y="5384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57657" y="5422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3600" dirty="0"/>
          </a:p>
        </p:txBody>
      </p:sp>
      <p:sp>
        <p:nvSpPr>
          <p:cNvPr id="11" name="Shape 9"/>
          <p:cNvSpPr/>
          <p:nvPr/>
        </p:nvSpPr>
        <p:spPr>
          <a:xfrm>
            <a:off x="3226203" y="5384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2" name="Text 10"/>
          <p:cNvSpPr/>
          <p:nvPr/>
        </p:nvSpPr>
        <p:spPr>
          <a:xfrm>
            <a:off x="3226203" y="5384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Фиксированная и низкая комиссия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133867" y="7162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4" name="Shape 12"/>
          <p:cNvSpPr/>
          <p:nvPr/>
        </p:nvSpPr>
        <p:spPr>
          <a:xfrm>
            <a:off x="2133867" y="7162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057657" y="7200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3600" dirty="0"/>
          </a:p>
        </p:txBody>
      </p:sp>
      <p:sp>
        <p:nvSpPr>
          <p:cNvPr id="16" name="Shape 14"/>
          <p:cNvSpPr/>
          <p:nvPr/>
        </p:nvSpPr>
        <p:spPr>
          <a:xfrm>
            <a:off x="3226203" y="7162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7" name="Text 15"/>
          <p:cNvSpPr/>
          <p:nvPr/>
        </p:nvSpPr>
        <p:spPr>
          <a:xfrm>
            <a:off x="3226203" y="7162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Гибкие форматы аренды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2133867" y="8940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Shape 17"/>
          <p:cNvSpPr/>
          <p:nvPr/>
        </p:nvSpPr>
        <p:spPr>
          <a:xfrm>
            <a:off x="2133867" y="8940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2057657" y="8978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3600" dirty="0"/>
          </a:p>
        </p:txBody>
      </p:sp>
      <p:sp>
        <p:nvSpPr>
          <p:cNvPr id="21" name="Text 19"/>
          <p:cNvSpPr/>
          <p:nvPr/>
        </p:nvSpPr>
        <p:spPr>
          <a:xfrm>
            <a:off x="3226203" y="8940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Поддержка различных типов жилья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2133867" y="10718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23" name="Shape 21"/>
          <p:cNvSpPr/>
          <p:nvPr/>
        </p:nvSpPr>
        <p:spPr>
          <a:xfrm>
            <a:off x="2133867" y="10718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2057657" y="10756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3600" dirty="0"/>
          </a:p>
        </p:txBody>
      </p:sp>
      <p:sp>
        <p:nvSpPr>
          <p:cNvPr id="25" name="Text 23"/>
          <p:cNvSpPr/>
          <p:nvPr/>
        </p:nvSpPr>
        <p:spPr>
          <a:xfrm>
            <a:off x="3226203" y="10718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Генерация описания с помощью ИИ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3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86289E-9262-8AFC-AC41-58DA4FEE3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318D102-8407-B18D-F3A5-912E11F044A8}"/>
              </a:ext>
            </a:extLst>
          </p:cNvPr>
          <p:cNvSpPr/>
          <p:nvPr/>
        </p:nvSpPr>
        <p:spPr>
          <a:xfrm>
            <a:off x="6662425" y="914400"/>
            <a:ext cx="11062198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ЦЕЛЕВАЯ АУДИТОРИЯ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2DE653F-3D6E-9C24-D90B-F67417AAA8D5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4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868B7B74-8C7E-8ECD-E82C-E34F2A49DBBF}"/>
              </a:ext>
            </a:extLst>
          </p:cNvPr>
          <p:cNvSpPr/>
          <p:nvPr/>
        </p:nvSpPr>
        <p:spPr>
          <a:xfrm>
            <a:off x="2921365" y="3657600"/>
            <a:ext cx="7509568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sz="4000" spc="-46" dirty="0">
                <a:latin typeface="Montserrat Regular" pitchFamily="2" charset="-52"/>
              </a:rPr>
              <a:t>— </a:t>
            </a:r>
            <a:r>
              <a:rPr lang="ru-RU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АРЕНДАТОРЫ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2209A3E1-9B8A-7344-BE76-7B3036D66E81}"/>
              </a:ext>
            </a:extLst>
          </p:cNvPr>
          <p:cNvSpPr/>
          <p:nvPr/>
        </p:nvSpPr>
        <p:spPr>
          <a:xfrm>
            <a:off x="2921365" y="7518400"/>
            <a:ext cx="12131066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sz="4000" spc="-46" dirty="0">
                <a:latin typeface="Montserrat Regular" pitchFamily="2" charset="-52"/>
              </a:rPr>
              <a:t>— </a:t>
            </a:r>
            <a:r>
              <a:rPr lang="ru-RU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АРЕНДОДАТЕЛИ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2DDBB831-E593-D8F1-4B12-8CBE3ACD899D}"/>
              </a:ext>
            </a:extLst>
          </p:cNvPr>
          <p:cNvSpPr/>
          <p:nvPr/>
        </p:nvSpPr>
        <p:spPr>
          <a:xfrm>
            <a:off x="2921365" y="4800600"/>
            <a:ext cx="16766096" cy="1955800"/>
          </a:xfrm>
          <a:prstGeom prst="rect">
            <a:avLst/>
          </a:prstGeom>
          <a:noFill/>
          <a:ln/>
        </p:spPr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A07F59B8-8C2A-12E8-5B86-385CBF4C2B7F}"/>
              </a:ext>
            </a:extLst>
          </p:cNvPr>
          <p:cNvSpPr/>
          <p:nvPr/>
        </p:nvSpPr>
        <p:spPr>
          <a:xfrm>
            <a:off x="2921365" y="4800600"/>
            <a:ext cx="16935450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1" algn="l">
              <a:lnSpc>
                <a:spcPts val="6000"/>
              </a:lnSpc>
              <a:buSzPct val="100000"/>
            </a:pPr>
            <a:r>
              <a:rPr lang="ru-RU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Путешественники, студенты, работающие профессионалы, фрилансеры, цифровые</a:t>
            </a: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ru-RU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кочевники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32" name="Shape 6">
            <a:extLst>
              <a:ext uri="{FF2B5EF4-FFF2-40B4-BE49-F238E27FC236}">
                <a16:creationId xmlns:a16="http://schemas.microsoft.com/office/drawing/2014/main" id="{E897ADD0-3B61-4E5E-07E6-3217BCDAD950}"/>
              </a:ext>
            </a:extLst>
          </p:cNvPr>
          <p:cNvSpPr/>
          <p:nvPr/>
        </p:nvSpPr>
        <p:spPr>
          <a:xfrm>
            <a:off x="2921365" y="8661400"/>
            <a:ext cx="16766096" cy="762000"/>
          </a:xfrm>
          <a:prstGeom prst="rect">
            <a:avLst/>
          </a:prstGeom>
          <a:noFill/>
          <a:ln/>
        </p:spPr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8360FD9C-7CDE-7E38-5EA3-0415B9B956EF}"/>
              </a:ext>
            </a:extLst>
          </p:cNvPr>
          <p:cNvSpPr/>
          <p:nvPr/>
        </p:nvSpPr>
        <p:spPr>
          <a:xfrm>
            <a:off x="2921365" y="86614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1" algn="l">
              <a:lnSpc>
                <a:spcPts val="6000"/>
              </a:lnSpc>
              <a:buSzPct val="100000"/>
            </a:pPr>
            <a:r>
              <a:rPr lang="ru-RU" sz="4000" dirty="0">
                <a:latin typeface="Montserrat" pitchFamily="2" charset="0"/>
              </a:rPr>
              <a:t>Частные собственники, владельцы недвижимости</a:t>
            </a:r>
            <a:endParaRPr lang="en-US" sz="40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4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D60CC-EAA3-DCF3-B5F0-5EBF5332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4FABFB-268A-CA9A-3B85-5C92373E1725}"/>
              </a:ext>
            </a:extLst>
          </p:cNvPr>
          <p:cNvSpPr/>
          <p:nvPr/>
        </p:nvSpPr>
        <p:spPr>
          <a:xfrm>
            <a:off x="5166253" y="5512633"/>
            <a:ext cx="14054667" cy="2690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ДЕМОНСТРАЦИЯ ПРОДУКТА</a:t>
            </a:r>
          </a:p>
          <a:p>
            <a:pPr marL="0" indent="0" algn="ctr">
              <a:lnSpc>
                <a:spcPts val="10800"/>
              </a:lnSpc>
              <a:buNone/>
            </a:pPr>
            <a:r>
              <a:rPr lang="en-US" sz="7200" kern="0" spc="-158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Progressive Web App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2D8FA6D5-6C16-5170-BC1B-8415617050C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05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8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D60CC-EAA3-DCF3-B5F0-5EBF5332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24">
            <a:extLst>
              <a:ext uri="{FF2B5EF4-FFF2-40B4-BE49-F238E27FC236}">
                <a16:creationId xmlns:a16="http://schemas.microsoft.com/office/drawing/2014/main" id="{2D8FA6D5-6C16-5170-BC1B-8415617050C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6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FD474-1498-42DE-680D-0FFEB00F9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979" y="548681"/>
            <a:ext cx="6124585" cy="12618637"/>
          </a:xfrm>
          <a:prstGeom prst="rect">
            <a:avLst/>
          </a:prstGeom>
        </p:spPr>
      </p:pic>
      <p:pic>
        <p:nvPicPr>
          <p:cNvPr id="6" name="IMG_7397(1) — копия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1D8A2470-010D-A55F-E401-0AA6A7CB3B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921" t="-1" r="-2059" b="2408"/>
          <a:stretch>
            <a:fillRect/>
          </a:stretch>
        </p:blipFill>
        <p:spPr>
          <a:xfrm>
            <a:off x="9734735" y="1633201"/>
            <a:ext cx="5461434" cy="108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FC5896-2FCA-8DA1-1904-CD29CF1D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02D3D0-F152-2547-4929-3098F5F28841}"/>
              </a:ext>
            </a:extLst>
          </p:cNvPr>
          <p:cNvSpPr/>
          <p:nvPr/>
        </p:nvSpPr>
        <p:spPr>
          <a:xfrm>
            <a:off x="5166253" y="4838884"/>
            <a:ext cx="14054667" cy="4038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ДЕМОНСТРАЦИЯ ПРОДУКТА</a:t>
            </a:r>
            <a:endParaRPr lang="en-US" sz="7200" b="1" kern="0" spc="-158" dirty="0">
              <a:solidFill>
                <a:srgbClr val="000000">
                  <a:alpha val="100000"/>
                </a:srgbClr>
              </a:solidFill>
              <a:latin typeface="Montserrat SemiBold" pitchFamily="2" charset="0"/>
            </a:endParaRPr>
          </a:p>
          <a:p>
            <a:pPr marL="0" indent="0" algn="ctr">
              <a:lnSpc>
                <a:spcPts val="10800"/>
              </a:lnSpc>
              <a:buNone/>
            </a:pPr>
            <a:r>
              <a:rPr lang="ru-RU" sz="7200" kern="0" spc="-158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Веб-приложение для администрации сервиса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BFAD50D-E986-1C64-EA49-92F6E181E604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7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5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7D879F-0DA7-6484-03D8-89649430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24">
            <a:extLst>
              <a:ext uri="{FF2B5EF4-FFF2-40B4-BE49-F238E27FC236}">
                <a16:creationId xmlns:a16="http://schemas.microsoft.com/office/drawing/2014/main" id="{8BC43111-9AF5-0CD2-B8D4-6D5288049FFD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8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3" name="2025-05-26 14-19-14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E9A8B2FA-1CBA-C387-52C0-85F074ABFA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3654" b="-3654"/>
          <a:stretch>
            <a:fillRect/>
          </a:stretch>
        </p:blipFill>
        <p:spPr>
          <a:xfrm>
            <a:off x="2277717" y="504000"/>
            <a:ext cx="19831740" cy="12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20B66-41F6-F427-F44C-A032B6C8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A316848-C62E-327B-B3D7-9660612DD458}"/>
              </a:ext>
            </a:extLst>
          </p:cNvPr>
          <p:cNvSpPr/>
          <p:nvPr/>
        </p:nvSpPr>
        <p:spPr>
          <a:xfrm>
            <a:off x="7512155" y="900255"/>
            <a:ext cx="9362737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СТЕК ТЕХНОЛОГИЙ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7CC69D0-F835-B9A0-F0BF-A2C6F1FFAFA9}"/>
              </a:ext>
            </a:extLst>
          </p:cNvPr>
          <p:cNvSpPr/>
          <p:nvPr/>
        </p:nvSpPr>
        <p:spPr>
          <a:xfrm>
            <a:off x="3810539" y="34925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8A34E24-14BF-F01F-3BA1-62F2B8E5B23B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9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DE3C41E-D69A-C6E9-96D0-13AC94B50558}"/>
              </a:ext>
            </a:extLst>
          </p:cNvPr>
          <p:cNvSpPr/>
          <p:nvPr/>
        </p:nvSpPr>
        <p:spPr>
          <a:xfrm>
            <a:off x="4616552" y="4716700"/>
            <a:ext cx="15154196" cy="3647600"/>
          </a:xfrm>
          <a:prstGeom prst="rect">
            <a:avLst/>
          </a:prstGeom>
          <a:noFill/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61AF1E66-CBA2-1A3D-E5DC-20710820B595}"/>
              </a:ext>
            </a:extLst>
          </p:cNvPr>
          <p:cNvSpPr/>
          <p:nvPr/>
        </p:nvSpPr>
        <p:spPr>
          <a:xfrm>
            <a:off x="4362557" y="4716700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71E365F-4708-0B38-E9BC-EBCD7896E1CB}"/>
              </a:ext>
            </a:extLst>
          </p:cNvPr>
          <p:cNvSpPr/>
          <p:nvPr/>
        </p:nvSpPr>
        <p:spPr>
          <a:xfrm>
            <a:off x="3287270" y="4615102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spc="-46" dirty="0">
                <a:latin typeface="Montserrat Regular" pitchFamily="2" charset="-52"/>
              </a:rPr>
              <a:t>DOCKER</a:t>
            </a:r>
            <a:endParaRPr lang="en-US" sz="2700" dirty="0">
              <a:latin typeface=""/>
            </a:endParaRPr>
          </a:p>
        </p:txBody>
      </p:sp>
      <p:pic>
        <p:nvPicPr>
          <p:cNvPr id="8" name="Image 0" descr=" ">
            <a:extLst>
              <a:ext uri="{FF2B5EF4-FFF2-40B4-BE49-F238E27FC236}">
                <a16:creationId xmlns:a16="http://schemas.microsoft.com/office/drawing/2014/main" id="{F4BC4A0D-6E15-7013-2886-315BAB10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557" y="5507172"/>
            <a:ext cx="2857485" cy="2857128"/>
          </a:xfrm>
          <a:prstGeom prst="rect">
            <a:avLst/>
          </a:prstGeom>
        </p:spPr>
      </p:pic>
      <p:pic>
        <p:nvPicPr>
          <p:cNvPr id="9" name="Image 1" descr=" ">
            <a:extLst>
              <a:ext uri="{FF2B5EF4-FFF2-40B4-BE49-F238E27FC236}">
                <a16:creationId xmlns:a16="http://schemas.microsoft.com/office/drawing/2014/main" id="{BFF87B9E-06A7-8878-08E3-5C6AF3AFA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7146" y="5864313"/>
            <a:ext cx="4062896" cy="3046853"/>
          </a:xfrm>
          <a:prstGeom prst="rect">
            <a:avLst/>
          </a:prstGeom>
        </p:spPr>
      </p:pic>
      <p:sp>
        <p:nvSpPr>
          <p:cNvPr id="11" name="Shape 4">
            <a:extLst>
              <a:ext uri="{FF2B5EF4-FFF2-40B4-BE49-F238E27FC236}">
                <a16:creationId xmlns:a16="http://schemas.microsoft.com/office/drawing/2014/main" id="{4A42B794-E095-6DDA-5393-727839EAC692}"/>
              </a:ext>
            </a:extLst>
          </p:cNvPr>
          <p:cNvSpPr/>
          <p:nvPr/>
        </p:nvSpPr>
        <p:spPr>
          <a:xfrm>
            <a:off x="8647720" y="4716700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38C60A28-4C5E-1B79-1691-6E4B3BAFC1EB}"/>
              </a:ext>
            </a:extLst>
          </p:cNvPr>
          <p:cNvSpPr/>
          <p:nvPr/>
        </p:nvSpPr>
        <p:spPr>
          <a:xfrm>
            <a:off x="8317103" y="4596804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spc="-46" dirty="0">
                <a:latin typeface="Montserrat Regular" pitchFamily="2" charset="-52"/>
              </a:rPr>
              <a:t>SPRING BOOT</a:t>
            </a:r>
          </a:p>
        </p:txBody>
      </p:sp>
      <p:pic>
        <p:nvPicPr>
          <p:cNvPr id="13" name="Image 2" descr=" ">
            <a:extLst>
              <a:ext uri="{FF2B5EF4-FFF2-40B4-BE49-F238E27FC236}">
                <a16:creationId xmlns:a16="http://schemas.microsoft.com/office/drawing/2014/main" id="{C684BF4B-D2FF-C67C-469C-03AD69322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786" y="5507172"/>
            <a:ext cx="3404419" cy="3403994"/>
          </a:xfrm>
          <a:prstGeom prst="rect">
            <a:avLst/>
          </a:prstGeom>
        </p:spPr>
      </p:pic>
      <p:sp>
        <p:nvSpPr>
          <p:cNvPr id="14" name="Shape 6">
            <a:extLst>
              <a:ext uri="{FF2B5EF4-FFF2-40B4-BE49-F238E27FC236}">
                <a16:creationId xmlns:a16="http://schemas.microsoft.com/office/drawing/2014/main" id="{64B12D05-DD8F-C0CF-0E23-E0D8FA5D5EB9}"/>
              </a:ext>
            </a:extLst>
          </p:cNvPr>
          <p:cNvSpPr/>
          <p:nvPr/>
        </p:nvSpPr>
        <p:spPr>
          <a:xfrm>
            <a:off x="12814363" y="4716700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2D650C81-76DE-D6FF-890D-30B8B11132F1}"/>
              </a:ext>
            </a:extLst>
          </p:cNvPr>
          <p:cNvSpPr/>
          <p:nvPr/>
        </p:nvSpPr>
        <p:spPr>
          <a:xfrm>
            <a:off x="12483752" y="4615102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spc="-46" dirty="0">
                <a:latin typeface="Montserrat Regular" pitchFamily="2" charset="-52"/>
              </a:rPr>
              <a:t>REACT</a:t>
            </a:r>
          </a:p>
        </p:txBody>
      </p:sp>
      <p:pic>
        <p:nvPicPr>
          <p:cNvPr id="16" name="Image 3" descr=" ">
            <a:extLst>
              <a:ext uri="{FF2B5EF4-FFF2-40B4-BE49-F238E27FC236}">
                <a16:creationId xmlns:a16="http://schemas.microsoft.com/office/drawing/2014/main" id="{6AA2B2E3-52AD-1254-BC31-3B7E16011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7429" y="5507171"/>
            <a:ext cx="3404430" cy="3403993"/>
          </a:xfrm>
          <a:prstGeom prst="rect">
            <a:avLst/>
          </a:prstGeom>
        </p:spPr>
      </p:pic>
      <p:pic>
        <p:nvPicPr>
          <p:cNvPr id="17" name="Image 4" descr=" ">
            <a:extLst>
              <a:ext uri="{FF2B5EF4-FFF2-40B4-BE49-F238E27FC236}">
                <a16:creationId xmlns:a16="http://schemas.microsoft.com/office/drawing/2014/main" id="{7244436E-5F9B-B9EA-8ABB-88BCA0F83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76341" y="6702423"/>
            <a:ext cx="532356" cy="467138"/>
          </a:xfrm>
          <a:prstGeom prst="rect">
            <a:avLst/>
          </a:prstGeom>
        </p:spPr>
      </p:pic>
      <p:sp>
        <p:nvSpPr>
          <p:cNvPr id="18" name="Shape 8">
            <a:extLst>
              <a:ext uri="{FF2B5EF4-FFF2-40B4-BE49-F238E27FC236}">
                <a16:creationId xmlns:a16="http://schemas.microsoft.com/office/drawing/2014/main" id="{73C25D98-9210-F342-DBD4-ECFC8FB29938}"/>
              </a:ext>
            </a:extLst>
          </p:cNvPr>
          <p:cNvSpPr/>
          <p:nvPr/>
        </p:nvSpPr>
        <p:spPr>
          <a:xfrm>
            <a:off x="16913263" y="4716700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D1BBCDAF-D49B-FF0D-E17F-561CC17C125C}"/>
              </a:ext>
            </a:extLst>
          </p:cNvPr>
          <p:cNvSpPr/>
          <p:nvPr/>
        </p:nvSpPr>
        <p:spPr>
          <a:xfrm>
            <a:off x="16950864" y="4613737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spc="-46" dirty="0">
                <a:latin typeface="Montserrat Regular" pitchFamily="2" charset="-52"/>
              </a:rPr>
              <a:t>POSTGRESQL</a:t>
            </a:r>
          </a:p>
        </p:txBody>
      </p:sp>
      <p:pic>
        <p:nvPicPr>
          <p:cNvPr id="23" name="Image 8" descr=" ">
            <a:extLst>
              <a:ext uri="{FF2B5EF4-FFF2-40B4-BE49-F238E27FC236}">
                <a16:creationId xmlns:a16="http://schemas.microsoft.com/office/drawing/2014/main" id="{C18B4BA4-F5DF-EB31-20F6-1F12B06C5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39880" y="6352329"/>
            <a:ext cx="1244728" cy="138991"/>
          </a:xfrm>
          <a:prstGeom prst="rect">
            <a:avLst/>
          </a:prstGeom>
        </p:spPr>
      </p:pic>
      <p:pic>
        <p:nvPicPr>
          <p:cNvPr id="25" name="Image 5" descr=" ">
            <a:extLst>
              <a:ext uri="{FF2B5EF4-FFF2-40B4-BE49-F238E27FC236}">
                <a16:creationId xmlns:a16="http://schemas.microsoft.com/office/drawing/2014/main" id="{679F5241-9DC2-A769-9DF2-DE89D688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7135" y="5510273"/>
            <a:ext cx="3448834" cy="3448403"/>
          </a:xfrm>
          <a:prstGeom prst="rect">
            <a:avLst/>
          </a:prstGeom>
        </p:spPr>
      </p:pic>
      <p:pic>
        <p:nvPicPr>
          <p:cNvPr id="26" name="Image 6" descr=" ">
            <a:extLst>
              <a:ext uri="{FF2B5EF4-FFF2-40B4-BE49-F238E27FC236}">
                <a16:creationId xmlns:a16="http://schemas.microsoft.com/office/drawing/2014/main" id="{3FAF85E0-18F5-E27C-3E21-C377338B5F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793644" y="5514219"/>
            <a:ext cx="3336320" cy="3439241"/>
          </a:xfrm>
          <a:prstGeom prst="rect">
            <a:avLst/>
          </a:prstGeom>
        </p:spPr>
      </p:pic>
      <p:pic>
        <p:nvPicPr>
          <p:cNvPr id="27" name="Image 7" descr=" ">
            <a:extLst>
              <a:ext uri="{FF2B5EF4-FFF2-40B4-BE49-F238E27FC236}">
                <a16:creationId xmlns:a16="http://schemas.microsoft.com/office/drawing/2014/main" id="{2E8684B4-6E86-2740-0C56-0A58619BE7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13263" y="5633850"/>
            <a:ext cx="3046987" cy="3151113"/>
          </a:xfrm>
          <a:prstGeom prst="rect">
            <a:avLst/>
          </a:prstGeom>
        </p:spPr>
      </p:pic>
      <p:pic>
        <p:nvPicPr>
          <p:cNvPr id="28" name="Image 8" descr=" ">
            <a:extLst>
              <a:ext uri="{FF2B5EF4-FFF2-40B4-BE49-F238E27FC236}">
                <a16:creationId xmlns:a16="http://schemas.microsoft.com/office/drawing/2014/main" id="{9D0DD0D7-26D0-94A2-0E0F-F4FEF8C47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099938" y="6618976"/>
            <a:ext cx="1255614" cy="140206"/>
          </a:xfrm>
          <a:prstGeom prst="rect">
            <a:avLst/>
          </a:prstGeom>
        </p:spPr>
      </p:pic>
      <p:pic>
        <p:nvPicPr>
          <p:cNvPr id="29" name="Image 9" descr=" ">
            <a:extLst>
              <a:ext uri="{FF2B5EF4-FFF2-40B4-BE49-F238E27FC236}">
                <a16:creationId xmlns:a16="http://schemas.microsoft.com/office/drawing/2014/main" id="{9B90D080-BF67-9A03-5FE0-3778ED15F5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871107" y="5590005"/>
            <a:ext cx="3143289" cy="325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5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235</Words>
  <Application>Microsoft Macintosh PowerPoint</Application>
  <PresentationFormat>Произвольный</PresentationFormat>
  <Paragraphs>90</Paragraphs>
  <Slides>16</Slides>
  <Notes>16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DM Sans Medium</vt:lpstr>
      <vt:lpstr>Montserrat</vt:lpstr>
      <vt:lpstr>Montserrat Regular</vt:lpstr>
      <vt:lpstr>Montserrat SemiBold</vt:lpstr>
      <vt:lpstr>Raleway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12</cp:revision>
  <dcterms:created xsi:type="dcterms:W3CDTF">2025-05-06T00:02:01Z</dcterms:created>
  <dcterms:modified xsi:type="dcterms:W3CDTF">2025-05-26T13:01:12Z</dcterms:modified>
</cp:coreProperties>
</file>